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1F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874519"/>
            <a:ext cx="1280160" cy="31750"/>
          </a:xfrm>
          <a:prstGeom prst="rect">
            <a:avLst/>
          </a:prstGeom>
          <a:solidFill>
            <a:srgbClr val="C7B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2148840"/>
            <a:ext cx="96012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 cap="all" spc="140">
                <a:solidFill>
                  <a:srgbClr val="C7B4E4"/>
                </a:solidFill>
                <a:latin typeface="Arial"/>
              </a:rPr>
              <a:t>Playbook do produto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697480"/>
            <a:ext cx="96012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>
                <a:solidFill>
                  <a:srgbClr val="F1EDE3"/>
                </a:solidFill>
                <a:latin typeface="Georgia"/>
              </a:rPr>
              <a:t>Palestra + Letramento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977639"/>
            <a:ext cx="84124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C5B8D8"/>
                </a:solidFill>
                <a:latin typeface="Arial"/>
              </a:rPr>
              <a:t>Como desenhar, facilitar e medir uma sessão de letramento racial em empresa média.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806440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A092B5"/>
                </a:solidFill>
                <a:latin typeface="Arial"/>
              </a:rPr>
              <a:t>Sessão de 1h30 a 2h, ou trilha de 3 a 4 encontros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300" b="0">
                <a:solidFill>
                  <a:srgbClr val="807394"/>
                </a:solidFill>
                <a:latin typeface="Arial"/>
              </a:rPr>
              <a:t>Versão 1.0  ·  11/08/2026  ·  documento de trabalho interno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01 · A base de evidência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Treinamento obrigatório piora o resultado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Obrigatoriedade derrubou até 9% a proporção de mulheres negras na gestão.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Mudar viés implícito não muda comportamento. Meta-análise de 492 estudos.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O ganho cognitivo permanece. A emoção da sessão evapora.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614476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A8372"/>
                </a:solidFill>
                <a:latin typeface="Arial"/>
              </a:rPr>
              <a:t>Dobbin e Kalev (2016)  ·  Forscher et al. (2019)  ·  Bezrukova et al. (2016)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02 · Posicionamento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As três regras que não se negociam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Participação nas dinâmicas é sempre voluntária, e vira cláusula na proposta.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Nunca prometer redução de viés. Prometer repertório e capacidade de resposta.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Toda sessão fecha alterando um processo, com dono e prazo.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Dizer isso ao comprador aumenta a confiança e cria o argumento natural para a trilha.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Etapa 1 · Briefing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Peça o dado que a empresa já 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A Lei nº 14.553/2023 obriga autodeclaração racial no registro de todo empregado.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A composição por nível hierárquico custa zero e transforma a sessão.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12 perguntas de briefing. A última revela orçamento para continuidade.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Dado pessoal sensível sob a LGPD. Pedir sempre agregado, nunca individualizado.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Etapa 2 · Design do roteiro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Monte a sessão a partir da biblioteca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Uma metodologia por família, na ordem das seis. Pular a abertura é o erro mais caro.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Cognitivo antes de afetivo. Nunca duas vivências pesadas na mesma sessão.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Reserve 15% do tempo para o que a sala trouxer.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22 metodologias na biblioteca, filtráveis por família e por público.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Etapa 3 · Materiais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Deixe material que sobreviva à sessão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Handout de 2 páginas: glossário, 3 leituras e o compromisso da sala.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Kit pós-sessão, que sustenta o follow-up de 30 dias.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Relatório de 2 páginas ao comprador. É o que renova contrato.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Etapa 4 · Facilitação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Quatro situações sempre acontecem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Alguém se emociona: pare o cronômetro e nunca peça explicação.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Alguém confronta o tema: devolva com dado e estacione o debate.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A única pessoa negra vira exemplo: interrompa e assuma a explicação.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Silêncio total: troque para formato escrito e anônimo imediatamente.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Etapa 5 · Medição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Meça só o que é honesto medir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Palestra avulsa alcança reação e aprendizado, níveis 1 e 2 de Kirkpatrick.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Comportamento exige trilha, com medição de 60 a 90 dias depois.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Seis perguntas anônimas, iguais no pré e no pós.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As duas últimas perguntas medem a empresa, e são as mais valiosas no relatório.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Etapa 6 · Continuidade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O dia 30 é o momento comercial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Dia 3: compromisso por escrito. Dia 15: pergunta de observação anônima.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Dia 30: devolutiva à sala, com convite para o próximo passo.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A escada: palestra, trilha, grupo de afinidade, projeto customizado.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03 · Aplicação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Três roteiros prontos para usar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R1 · Palestra de 90 min, plateia mista. O mais vendido e o mais difícil.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R2 · Workshop de 2h com C-level. Termina em decisão.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R3 · Trilha de 4 encontros. O único que mede comportamento.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Cada roteiro sai minuto a minuto, com a metodologia nomeada em cada bloco.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777240"/>
            <a:ext cx="1005840" cy="31750"/>
          </a:xfrm>
          <a:prstGeom prst="rect">
            <a:avLst/>
          </a:prstGeom>
          <a:solidFill>
            <a:srgbClr val="5B3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024128"/>
            <a:ext cx="1045433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00" b="1" cap="all" spc="140">
                <a:solidFill>
                  <a:srgbClr val="5B3D8C"/>
                </a:solidFill>
                <a:latin typeface="Arial"/>
              </a:rPr>
              <a:t>04 · Cuidado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10454335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221F1A"/>
                </a:solidFill>
                <a:latin typeface="Georgia"/>
              </a:rPr>
              <a:t>Quatro coisas para conhecer e não usar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2728" y="27889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Caminhada do privilégio e Olhos azuis, olhos castanhos: expõem participantes.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" y="28712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37033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Viés inconsciente vendido isolado: o mais comprado e o de evidência mais fraca.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7856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4617720"/>
            <a:ext cx="10070287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C564A"/>
                </a:solidFill>
                <a:latin typeface="Arial"/>
              </a:rPr>
              <a:t>CNV imposta como regra de tom na conversa sobre raça.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470001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7B4E4"/>
                </a:solidFill>
                <a:latin typeface="Arial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23560"/>
            <a:ext cx="104543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8372"/>
                </a:solidFill>
                <a:latin typeface="Arial"/>
              </a:rPr>
              <a:t>Saber explicar por que não usar cada uma diferencia de quem repete o repertório padrão.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1F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1280160" cy="31750"/>
          </a:xfrm>
          <a:prstGeom prst="rect">
            <a:avLst/>
          </a:prstGeom>
          <a:solidFill>
            <a:srgbClr val="C7B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691640"/>
            <a:ext cx="96012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 cap="all" spc="140">
                <a:solidFill>
                  <a:srgbClr val="C7B4E4"/>
                </a:solidFill>
                <a:latin typeface="Arial"/>
              </a:rPr>
              <a:t>Próximos passos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96012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>
                <a:solidFill>
                  <a:srgbClr val="F1EDE3"/>
                </a:solidFill>
                <a:latin typeface="Georgia"/>
              </a:rPr>
              <a:t>O que fazer antes do primeiro cliente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42900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C7B4E4"/>
                </a:solidFill>
                <a:latin typeface="Arial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410712"/>
            <a:ext cx="94183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D8CFE6"/>
                </a:solidFill>
                <a:latin typeface="Arial"/>
              </a:rPr>
              <a:t>Formulário de briefing e questionário de 6 perguntas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99592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C7B4E4"/>
                </a:solidFill>
                <a:latin typeface="Arial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8" y="3977640"/>
            <a:ext cx="94183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D8CFE6"/>
                </a:solidFill>
                <a:latin typeface="Arial"/>
              </a:rPr>
              <a:t>Três estudos de caso, um por setor provável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562856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C7B4E4"/>
                </a:solidFill>
                <a:latin typeface="Arial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5608" y="4544568"/>
            <a:ext cx="94183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D8CFE6"/>
                </a:solidFill>
                <a:latin typeface="Arial"/>
              </a:rPr>
              <a:t>Kit base: slides, handout e 3 e-mails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12978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C7B4E4"/>
                </a:solidFill>
                <a:latin typeface="Arial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5608" y="5111496"/>
            <a:ext cx="94183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D8CFE6"/>
                </a:solidFill>
                <a:latin typeface="Arial"/>
              </a:rPr>
              <a:t>Testar o roteiro R1 em ambiente de baixo risco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69671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C7B4E4"/>
                </a:solidFill>
                <a:latin typeface="Arial"/>
              </a:rPr>
              <a:t>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5608" y="5678424"/>
            <a:ext cx="94183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D8CFE6"/>
                </a:solidFill>
                <a:latin typeface="Arial"/>
              </a:rPr>
              <a:t>Mapear um Curinga de Teatro do Oprimido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6309360"/>
            <a:ext cx="104241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807394"/>
                </a:solidFill>
                <a:latin typeface="Arial"/>
              </a:rPr>
              <a:t>Detalhamento completo no POP e na página de estudo do playbook.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